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387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Bank Churn Analysis: Understanding Customer Attrition Patterns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71655"/>
            <a:ext cx="59034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Insights for Customer Retention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3825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59594"/>
            <a:ext cx="6360795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 &amp; Implementation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32" y="1522333"/>
            <a:ext cx="4274820" cy="42748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71009" y="1522333"/>
            <a:ext cx="389215" cy="38921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733103" y="1581745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Primary Insight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733103" y="2008942"/>
            <a:ext cx="3207187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Inactivity and card underutilization are the #1 churn drivers across all segments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156508" y="1522333"/>
            <a:ext cx="389215" cy="38921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718602" y="1581745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Secondary Factors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718602" y="2008942"/>
            <a:ext cx="3207187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Income level, customer tenure, and age demographics significantly impact retention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71009" y="2908221"/>
            <a:ext cx="389215" cy="38921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733103" y="2967633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Quick Wins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33103" y="3394829"/>
            <a:ext cx="7192685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reactivation efforts on 3-4+ month inactive customer base immediately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12232" y="6272716"/>
            <a:ext cx="13205936" cy="29170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712232" y="6496407"/>
            <a:ext cx="4286726" cy="1302901"/>
          </a:xfrm>
          <a:prstGeom prst="roundRect">
            <a:avLst>
              <a:gd name="adj" fmla="val 1992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07971" y="6692146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Long-Term Strategy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07971" y="7050167"/>
            <a:ext cx="3895249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comprehensive loyalty programs tied directly to transaction volume and product engagement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5171837" y="6496407"/>
            <a:ext cx="4286726" cy="1302901"/>
          </a:xfrm>
          <a:prstGeom prst="roundRect">
            <a:avLst>
              <a:gd name="adj" fmla="val 1992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367576" y="6692146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 Metric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367576" y="7050167"/>
            <a:ext cx="3895249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Target: 15% reduction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 churn rate within 6 months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9631442" y="6496407"/>
            <a:ext cx="4286726" cy="1302901"/>
          </a:xfrm>
          <a:prstGeom prst="roundRect">
            <a:avLst>
              <a:gd name="adj" fmla="val 1992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827181" y="6692146"/>
            <a:ext cx="203513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827181" y="7050167"/>
            <a:ext cx="3895249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advanced segmentation model and A/B test retention campaigns across priority segments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Bank Churn?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4905613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Customer Attrition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6663" y="236982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Churn: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Customers closing accounts or leaving the bank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291060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Impact: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3451384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loss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663" y="387310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acquisition costs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6663" y="429482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Brand reputation damage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6663" y="483560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10,000+ customer records with 19 features examining attrition patterns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63040"/>
            <a:ext cx="74440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Churn Rate &amp; Demographics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4568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16-20%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373463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Churn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582120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attrition across portfolio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264568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55+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373463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High-Risk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582120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Older customers show elevated churn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64568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20-30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373463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Younger Segment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582120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career customers at risk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61736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Lower income customers demonstrate significantly higher attrition rates, with gender-based patterns requiring targeted intervention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318"/>
            <a:ext cx="6134100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 &amp; Churn Relationship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808553" y="3900964"/>
            <a:ext cx="13013293" cy="30480"/>
          </a:xfrm>
          <a:prstGeom prst="roundRect">
            <a:avLst>
              <a:gd name="adj" fmla="val 108015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3313509" y="3242608"/>
            <a:ext cx="30480" cy="658416"/>
          </a:xfrm>
          <a:prstGeom prst="roundRect">
            <a:avLst>
              <a:gd name="adj" fmla="val 108015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3081933" y="3654088"/>
            <a:ext cx="493752" cy="49375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3173849" y="3707249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037755" y="171973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 30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27986" y="2174200"/>
            <a:ext cx="460176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Risk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27986" y="2656880"/>
            <a:ext cx="460176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banking relationships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970984" y="3900904"/>
            <a:ext cx="30480" cy="658416"/>
          </a:xfrm>
          <a:prstGeom prst="roundRect">
            <a:avLst>
              <a:gd name="adj" fmla="val 108015"/>
            </a:avLst>
          </a:prstGeom>
          <a:solidFill>
            <a:srgbClr val="D9CDBA"/>
          </a:solidFill>
          <a:ln/>
        </p:spPr>
      </p:sp>
      <p:sp>
        <p:nvSpPr>
          <p:cNvPr id="11" name="Shape 9"/>
          <p:cNvSpPr/>
          <p:nvPr/>
        </p:nvSpPr>
        <p:spPr>
          <a:xfrm>
            <a:off x="5739408" y="3654088"/>
            <a:ext cx="493752" cy="49375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5831324" y="3707249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695349" y="4778812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30-40 Years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3685461" y="5233273"/>
            <a:ext cx="460188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Risk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3685461" y="5715953"/>
            <a:ext cx="460188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Establishing financial stability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8628459" y="3242608"/>
            <a:ext cx="30480" cy="658416"/>
          </a:xfrm>
          <a:prstGeom prst="roundRect">
            <a:avLst>
              <a:gd name="adj" fmla="val 108015"/>
            </a:avLst>
          </a:prstGeom>
          <a:solidFill>
            <a:srgbClr val="D9CDBA"/>
          </a:solidFill>
          <a:ln/>
        </p:spPr>
      </p:sp>
      <p:sp>
        <p:nvSpPr>
          <p:cNvPr id="17" name="Shape 15"/>
          <p:cNvSpPr/>
          <p:nvPr/>
        </p:nvSpPr>
        <p:spPr>
          <a:xfrm>
            <a:off x="8396883" y="3654088"/>
            <a:ext cx="493752" cy="49375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8" name="Text 16"/>
          <p:cNvSpPr/>
          <p:nvPr/>
        </p:nvSpPr>
        <p:spPr>
          <a:xfrm>
            <a:off x="8488799" y="3707249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7352824" y="171973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42-45 Years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342936" y="2174200"/>
            <a:ext cx="4601885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</a:t>
            </a:r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Peak Churn Zone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6342936" y="2672120"/>
            <a:ext cx="460188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attrition rates observed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11286053" y="3900904"/>
            <a:ext cx="30480" cy="658416"/>
          </a:xfrm>
          <a:prstGeom prst="roundRect">
            <a:avLst>
              <a:gd name="adj" fmla="val 108015"/>
            </a:avLst>
          </a:prstGeom>
          <a:solidFill>
            <a:srgbClr val="D9CDBA"/>
          </a:solidFill>
          <a:ln/>
        </p:spPr>
      </p:sp>
      <p:sp>
        <p:nvSpPr>
          <p:cNvPr id="23" name="Shape 21"/>
          <p:cNvSpPr/>
          <p:nvPr/>
        </p:nvSpPr>
        <p:spPr>
          <a:xfrm>
            <a:off x="11054477" y="3654088"/>
            <a:ext cx="493752" cy="49375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4" name="Text 22"/>
          <p:cNvSpPr/>
          <p:nvPr/>
        </p:nvSpPr>
        <p:spPr>
          <a:xfrm>
            <a:off x="11146393" y="3707249"/>
            <a:ext cx="30980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10010418" y="4778812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55+ Years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000530" y="5233273"/>
            <a:ext cx="460188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Variable Risk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000530" y="5715953"/>
            <a:ext cx="460188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Mixed retention patterns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808553" y="6313765"/>
            <a:ext cx="13013293" cy="1283375"/>
          </a:xfrm>
          <a:prstGeom prst="roundRect">
            <a:avLst>
              <a:gd name="adj" fmla="val 2565"/>
            </a:avLst>
          </a:prstGeom>
          <a:solidFill>
            <a:srgbClr val="D4E3CF"/>
          </a:solidFill>
          <a:ln/>
        </p:spPr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986" y="6632138"/>
            <a:ext cx="274320" cy="219432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521738" y="6587966"/>
            <a:ext cx="12080677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Deploy age-specific engagement strategies with enhanced focus on 40-50 age bracket through personalized retention programs.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646" y="470416"/>
            <a:ext cx="5357574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Income Levels &amp; Card Types Impact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98646" y="1215033"/>
            <a:ext cx="1932027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Income Categories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98646" y="1678781"/>
            <a:ext cx="5420558" cy="170974"/>
          </a:xfrm>
          <a:prstGeom prst="roundRect">
            <a:avLst>
              <a:gd name="adj" fmla="val 12007"/>
            </a:avLst>
          </a:prstGeom>
          <a:solidFill>
            <a:srgbClr val="F3E7D4"/>
          </a:solidFill>
          <a:ln/>
        </p:spPr>
      </p:sp>
      <p:sp>
        <p:nvSpPr>
          <p:cNvPr id="5" name="Shape 3"/>
          <p:cNvSpPr/>
          <p:nvPr/>
        </p:nvSpPr>
        <p:spPr>
          <a:xfrm>
            <a:off x="598646" y="1678781"/>
            <a:ext cx="4607362" cy="170974"/>
          </a:xfrm>
          <a:prstGeom prst="roundRect">
            <a:avLst>
              <a:gd name="adj" fmla="val 12007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6121837" y="1678781"/>
            <a:ext cx="338018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85%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8646" y="2020729"/>
            <a:ext cx="160996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 $40K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98646" y="2358747"/>
            <a:ext cx="586120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churn risk segment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598646" y="2919532"/>
            <a:ext cx="5423892" cy="170974"/>
          </a:xfrm>
          <a:prstGeom prst="roundRect">
            <a:avLst>
              <a:gd name="adj" fmla="val 12007"/>
            </a:avLst>
          </a:prstGeom>
          <a:solidFill>
            <a:srgbClr val="F3E7D4"/>
          </a:solidFill>
          <a:ln/>
        </p:spPr>
      </p:sp>
      <p:sp>
        <p:nvSpPr>
          <p:cNvPr id="10" name="Shape 8"/>
          <p:cNvSpPr/>
          <p:nvPr/>
        </p:nvSpPr>
        <p:spPr>
          <a:xfrm>
            <a:off x="598646" y="2919532"/>
            <a:ext cx="2440662" cy="170974"/>
          </a:xfrm>
          <a:prstGeom prst="roundRect">
            <a:avLst>
              <a:gd name="adj" fmla="val 12007"/>
            </a:avLst>
          </a:prstGeom>
          <a:solidFill>
            <a:srgbClr val="38512F"/>
          </a:solidFill>
          <a:ln/>
        </p:spPr>
      </p:sp>
      <p:sp>
        <p:nvSpPr>
          <p:cNvPr id="11" name="Text 9"/>
          <p:cNvSpPr/>
          <p:nvPr/>
        </p:nvSpPr>
        <p:spPr>
          <a:xfrm>
            <a:off x="6125170" y="2919532"/>
            <a:ext cx="334685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45%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8646" y="3261479"/>
            <a:ext cx="160996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$40K - $80K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98646" y="3599497"/>
            <a:ext cx="586120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retention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598646" y="4160282"/>
            <a:ext cx="5454372" cy="170974"/>
          </a:xfrm>
          <a:prstGeom prst="roundRect">
            <a:avLst>
              <a:gd name="adj" fmla="val 12007"/>
            </a:avLst>
          </a:prstGeom>
          <a:solidFill>
            <a:srgbClr val="F3E7D4"/>
          </a:solidFill>
          <a:ln/>
        </p:spPr>
      </p:sp>
      <p:sp>
        <p:nvSpPr>
          <p:cNvPr id="15" name="Shape 13"/>
          <p:cNvSpPr/>
          <p:nvPr/>
        </p:nvSpPr>
        <p:spPr>
          <a:xfrm>
            <a:off x="598646" y="4160282"/>
            <a:ext cx="818078" cy="170974"/>
          </a:xfrm>
          <a:prstGeom prst="roundRect">
            <a:avLst>
              <a:gd name="adj" fmla="val 12007"/>
            </a:avLst>
          </a:prstGeom>
          <a:solidFill>
            <a:srgbClr val="38512F"/>
          </a:solidFill>
          <a:ln/>
        </p:spPr>
      </p:sp>
      <p:sp>
        <p:nvSpPr>
          <p:cNvPr id="16" name="Text 14"/>
          <p:cNvSpPr/>
          <p:nvPr/>
        </p:nvSpPr>
        <p:spPr>
          <a:xfrm>
            <a:off x="6155650" y="4160282"/>
            <a:ext cx="304205" cy="170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15%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98646" y="4502229"/>
            <a:ext cx="160996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$120K+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98646" y="4840248"/>
            <a:ext cx="586120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Lowest attrition rates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6801326" y="1215033"/>
            <a:ext cx="251460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Card Category Performance</a:t>
            </a:r>
            <a:endParaRPr lang="en-US" sz="15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1326" y="1610439"/>
            <a:ext cx="5790248" cy="579024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801326" y="7554635"/>
            <a:ext cx="723792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Blue Cards: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Highest attrition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6801326" y="7821335"/>
            <a:ext cx="723792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Silver/Gold Cards: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Moderate loyalty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6801326" y="8088035"/>
            <a:ext cx="723792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Platinum Cards: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Strongest retention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6801326" y="8429982"/>
            <a:ext cx="723792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 upgrade programs targeting high-value customers with premium card benefits.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6993"/>
            <a:ext cx="80342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Tenure &amp; Transaction Patterns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39760"/>
            <a:ext cx="4158734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4445" y="327648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Months on Book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53199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Newer customers (20-30 months) exhibit higher churn vulnerability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839760"/>
            <a:ext cx="4158734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495" y="3276481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53199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customers (40+ transactions/year) demonstrate significantly lower churn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839760"/>
            <a:ext cx="4158853" cy="3080623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307907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0544" y="327648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Inactivity Warning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531995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inactive 3+ months are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5x more likely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churn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1895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Total transaction amount serves as the strongest predictor of customer retention and long-term loyalty.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1937"/>
            <a:ext cx="77069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Warning Signs of Churn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94704"/>
            <a:ext cx="4158734" cy="2191822"/>
          </a:xfrm>
          <a:prstGeom prst="roundRect">
            <a:avLst>
              <a:gd name="adj" fmla="val 667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394704"/>
            <a:ext cx="121920" cy="219182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664500"/>
            <a:ext cx="2872502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🔻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Decreased Activity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1676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Reduction in transaction frequency or average transaction amount over consecutive quarters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394704"/>
            <a:ext cx="4158734" cy="2191822"/>
          </a:xfrm>
          <a:prstGeom prst="roundRect">
            <a:avLst>
              <a:gd name="adj" fmla="val 667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394704"/>
            <a:ext cx="121920" cy="219182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664500"/>
            <a:ext cx="34259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🚨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High Inactivity Months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1676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4+ months of no activity = critical red flag requiring immediate intervention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394704"/>
            <a:ext cx="4158853" cy="2191822"/>
          </a:xfrm>
          <a:prstGeom prst="roundRect">
            <a:avLst>
              <a:gd name="adj" fmla="val 667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394704"/>
            <a:ext cx="121920" cy="219182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2664500"/>
            <a:ext cx="311741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📉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Low Card Utilization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167658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utilization ratio below 20% indicates disengagement risk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4825841"/>
            <a:ext cx="4158734" cy="2191822"/>
          </a:xfrm>
          <a:prstGeom prst="roundRect">
            <a:avLst>
              <a:gd name="adj" fmla="val 667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4825841"/>
            <a:ext cx="121920" cy="219182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095637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📞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Limited Contact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5598795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Fewer bank interactions correlate strongly with elevated churn probability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4825841"/>
            <a:ext cx="4158734" cy="2191822"/>
          </a:xfrm>
          <a:prstGeom prst="roundRect">
            <a:avLst>
              <a:gd name="adj" fmla="val 667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5293" y="4825841"/>
            <a:ext cx="121920" cy="219182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5597009" y="5095637"/>
            <a:ext cx="30427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💳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High Credit Balance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5598795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with consistently low utilization show higher attrition patterns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833" y="596146"/>
            <a:ext cx="4727972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High-Risk Customer Segments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126819" y="2206109"/>
            <a:ext cx="173105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25%</a:t>
            </a:r>
            <a:endParaRPr lang="en-US" sz="2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915" y="1326594"/>
            <a:ext cx="2111097" cy="21110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4681" y="3613547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Single, Low Income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7833" y="3904893"/>
            <a:ext cx="6469380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 $40K annual income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772174" y="2206109"/>
            <a:ext cx="173105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22%</a:t>
            </a:r>
            <a:endParaRPr lang="en-US" sz="2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269" y="1326594"/>
            <a:ext cx="2111097" cy="21110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09917" y="3613547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Recent Customers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7403068" y="3904893"/>
            <a:ext cx="646949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Less than 2 years tenure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126819" y="5326142"/>
            <a:ext cx="173105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28%</a:t>
            </a:r>
            <a:endParaRPr lang="en-US" sz="2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15" y="4446627"/>
            <a:ext cx="2111097" cy="211109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164681" y="6733580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Inactivity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757833" y="7024926"/>
            <a:ext cx="6469380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3+ months dormant periods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772174" y="5326142"/>
            <a:ext cx="173105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24%</a:t>
            </a:r>
            <a:endParaRPr lang="en-US" sz="2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69" y="4446627"/>
            <a:ext cx="2111097" cy="211109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09917" y="6733580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Low Relationships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7403068" y="7024926"/>
            <a:ext cx="646949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2-3 product relationships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757833" y="7408307"/>
            <a:ext cx="1311473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Additional Finding: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Married status (Unknown) category shows unexpectedly higher attrition patterns requiring further investigation.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7842"/>
            <a:ext cx="70249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Recommended Action Plan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10608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207425"/>
            <a:ext cx="29390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 Engagement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70296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check-ins for inactive accounts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010608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207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Upgrade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370296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cards for active, high-income customers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010608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3207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Offers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370296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Income-based product recommendations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097141"/>
            <a:ext cx="12954952" cy="37505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37724" y="540377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37724" y="578012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5" name="Text 10"/>
          <p:cNvSpPr/>
          <p:nvPr/>
        </p:nvSpPr>
        <p:spPr>
          <a:xfrm>
            <a:off x="837724" y="59607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Activity Incentives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645628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Rewards for frequent transactions and card usage patterns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5235773" y="540377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5235773" y="578012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9" name="Text 14"/>
          <p:cNvSpPr/>
          <p:nvPr/>
        </p:nvSpPr>
        <p:spPr>
          <a:xfrm>
            <a:off x="5235773" y="5960745"/>
            <a:ext cx="31848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5235773" y="645628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 retention strategies by age, income, and behavioral indicators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633823" y="540377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22" name="Shape 17"/>
          <p:cNvSpPr/>
          <p:nvPr/>
        </p:nvSpPr>
        <p:spPr>
          <a:xfrm>
            <a:off x="9633823" y="5780127"/>
            <a:ext cx="4158853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3" name="Text 18"/>
          <p:cNvSpPr/>
          <p:nvPr/>
        </p:nvSpPr>
        <p:spPr>
          <a:xfrm>
            <a:off x="9633823" y="5960745"/>
            <a:ext cx="31313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Reactivation Campaigns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9633823" y="645628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dormant accounts with 4+ months of inactivity through specialized outreach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2025-11-22T05:55:50Z</dcterms:created>
  <dcterms:modified xsi:type="dcterms:W3CDTF">2025-11-22T05:55:50Z</dcterms:modified>
</cp:coreProperties>
</file>